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ier\Documents\Mine%20dokumenter\Rotary\Distrikt%202260\Medlemsutvikling\2014%202015\Medlemsutvikling\Medlemsutvikling%20pr%2001.09.201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Medlemsutvikling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'Ark1'!$D$79</c:f>
              <c:strCache>
                <c:ptCount val="1"/>
                <c:pt idx="0">
                  <c:v>2013-14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'Ark1'!$C$80:$C$92</c:f>
              <c:strCache>
                <c:ptCount val="12"/>
                <c:pt idx="0">
                  <c:v>Juli</c:v>
                </c:pt>
                <c:pt idx="1">
                  <c:v>august</c:v>
                </c:pt>
                <c:pt idx="2">
                  <c:v>september</c:v>
                </c:pt>
                <c:pt idx="3">
                  <c:v>oktober</c:v>
                </c:pt>
                <c:pt idx="4">
                  <c:v>November</c:v>
                </c:pt>
                <c:pt idx="5">
                  <c:v>Desember </c:v>
                </c:pt>
                <c:pt idx="6">
                  <c:v>Januar</c:v>
                </c:pt>
                <c:pt idx="7">
                  <c:v>februar </c:v>
                </c:pt>
                <c:pt idx="8">
                  <c:v>Mars</c:v>
                </c:pt>
                <c:pt idx="9">
                  <c:v>April</c:v>
                </c:pt>
                <c:pt idx="10">
                  <c:v>Mai</c:v>
                </c:pt>
                <c:pt idx="11">
                  <c:v>Juni</c:v>
                </c:pt>
              </c:strCache>
            </c:strRef>
          </c:cat>
          <c:val>
            <c:numRef>
              <c:f>'Ark1'!$D$80:$D$92</c:f>
              <c:numCache>
                <c:formatCode>General</c:formatCode>
                <c:ptCount val="13"/>
                <c:pt idx="0">
                  <c:v>1872</c:v>
                </c:pt>
                <c:pt idx="1">
                  <c:v>1877</c:v>
                </c:pt>
                <c:pt idx="2">
                  <c:v>1876</c:v>
                </c:pt>
                <c:pt idx="3">
                  <c:v>1876</c:v>
                </c:pt>
                <c:pt idx="4">
                  <c:v>1865</c:v>
                </c:pt>
                <c:pt idx="5">
                  <c:v>1863</c:v>
                </c:pt>
                <c:pt idx="6">
                  <c:v>1849</c:v>
                </c:pt>
                <c:pt idx="7">
                  <c:v>1849</c:v>
                </c:pt>
                <c:pt idx="8">
                  <c:v>1857</c:v>
                </c:pt>
                <c:pt idx="9">
                  <c:v>1847</c:v>
                </c:pt>
                <c:pt idx="10">
                  <c:v>1840</c:v>
                </c:pt>
                <c:pt idx="11">
                  <c:v>1831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'Ark1'!$E$79</c:f>
              <c:strCache>
                <c:ptCount val="1"/>
                <c:pt idx="0">
                  <c:v>2014-15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'Ark1'!$C$80:$C$92</c:f>
              <c:strCache>
                <c:ptCount val="12"/>
                <c:pt idx="0">
                  <c:v>Juli</c:v>
                </c:pt>
                <c:pt idx="1">
                  <c:v>august</c:v>
                </c:pt>
                <c:pt idx="2">
                  <c:v>september</c:v>
                </c:pt>
                <c:pt idx="3">
                  <c:v>oktober</c:v>
                </c:pt>
                <c:pt idx="4">
                  <c:v>November</c:v>
                </c:pt>
                <c:pt idx="5">
                  <c:v>Desember </c:v>
                </c:pt>
                <c:pt idx="6">
                  <c:v>Januar</c:v>
                </c:pt>
                <c:pt idx="7">
                  <c:v>februar </c:v>
                </c:pt>
                <c:pt idx="8">
                  <c:v>Mars</c:v>
                </c:pt>
                <c:pt idx="9">
                  <c:v>April</c:v>
                </c:pt>
                <c:pt idx="10">
                  <c:v>Mai</c:v>
                </c:pt>
                <c:pt idx="11">
                  <c:v>Juni</c:v>
                </c:pt>
              </c:strCache>
            </c:strRef>
          </c:cat>
          <c:val>
            <c:numRef>
              <c:f>'Ark1'!$E$80:$E$92</c:f>
              <c:numCache>
                <c:formatCode>General</c:formatCode>
                <c:ptCount val="13"/>
                <c:pt idx="0">
                  <c:v>1827</c:v>
                </c:pt>
                <c:pt idx="1">
                  <c:v>1823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8750424"/>
        <c:axId val="388752384"/>
      </c:lineChart>
      <c:catAx>
        <c:axId val="38875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752384"/>
        <c:crosses val="autoZero"/>
        <c:auto val="1"/>
        <c:lblAlgn val="ctr"/>
        <c:lblOffset val="100"/>
        <c:noMultiLvlLbl val="0"/>
      </c:catAx>
      <c:valAx>
        <c:axId val="38875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875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DE01-0984-4576-A578-F78BD318A3A4}" type="datetimeFigureOut">
              <a:rPr lang="nb-NO" smtClean="0"/>
              <a:pPr/>
              <a:t>03.09.2014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CCC93-FEBB-4C06-997E-6C0194874940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915816" y="3284984"/>
            <a:ext cx="31826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400" b="1" dirty="0" smtClean="0"/>
              <a:t>Litt statistikk</a:t>
            </a:r>
            <a:endParaRPr lang="nb-NO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107504" y="1101725"/>
            <a:ext cx="864473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/>
              <a:t>Hvordan få nye medlemmer?</a:t>
            </a:r>
          </a:p>
          <a:p>
            <a:r>
              <a:rPr lang="nb-NO" sz="3200" b="1" dirty="0" smtClean="0"/>
              <a:t>Noen stikkord: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3200" b="1" dirty="0" smtClean="0"/>
              <a:t>Alle medlemmer i klubben har ansvar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3200" b="1" dirty="0" err="1" smtClean="0"/>
              <a:t>Medlemskommiteen</a:t>
            </a:r>
            <a:r>
              <a:rPr lang="nb-NO" sz="3200" b="1" dirty="0" smtClean="0"/>
              <a:t> er presidentens verktøy	</a:t>
            </a:r>
          </a:p>
          <a:p>
            <a:pPr lvl="1"/>
            <a:r>
              <a:rPr lang="nb-NO" sz="3200" b="1" dirty="0" smtClean="0"/>
              <a:t>for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b-NO" sz="3200" b="1" dirty="0" smtClean="0"/>
              <a:t>Opptaksmøter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b-NO" sz="3200" b="1" dirty="0" smtClean="0"/>
              <a:t>Holde oversikt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b-NO" sz="3200" b="1" dirty="0" smtClean="0"/>
              <a:t>Gi innspill til president og klubb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b-NO" sz="3200" b="1" dirty="0" smtClean="0"/>
              <a:t>Informasjon til aktuelle personer om hva </a:t>
            </a:r>
          </a:p>
          <a:p>
            <a:pPr lvl="1"/>
            <a:r>
              <a:rPr lang="nb-NO" sz="3200" b="1" dirty="0"/>
              <a:t>	</a:t>
            </a:r>
            <a:r>
              <a:rPr lang="nb-NO" sz="3200" b="1" dirty="0" err="1" smtClean="0"/>
              <a:t>Rotary</a:t>
            </a:r>
            <a:r>
              <a:rPr lang="nb-NO" sz="3200" b="1" dirty="0" smtClean="0"/>
              <a:t> 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b-NO" sz="3200" b="1" dirty="0" smtClean="0"/>
              <a:t>President, styre og medlemskomite: Fokus</a:t>
            </a:r>
          </a:p>
          <a:p>
            <a:endParaRPr lang="nb-NO" sz="4400" b="1" dirty="0"/>
          </a:p>
          <a:p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6132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107504" y="1101725"/>
            <a:ext cx="67830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/>
              <a:t>Hvordan få nye medlemmer?</a:t>
            </a:r>
          </a:p>
          <a:p>
            <a:endParaRPr lang="nb-NO" sz="3200" b="1" dirty="0" smtClean="0"/>
          </a:p>
          <a:p>
            <a:r>
              <a:rPr lang="nb-NO" sz="3200" b="1" dirty="0"/>
              <a:t>	</a:t>
            </a:r>
            <a:r>
              <a:rPr lang="nb-NO" sz="3200" b="1" dirty="0" smtClean="0"/>
              <a:t>Rakkestad RK</a:t>
            </a:r>
          </a:p>
          <a:p>
            <a:endParaRPr lang="nb-NO" sz="3200" b="1" dirty="0"/>
          </a:p>
          <a:p>
            <a:r>
              <a:rPr lang="nb-NO" sz="3200" b="1" dirty="0" smtClean="0"/>
              <a:t>		Stabil medlemsmasse</a:t>
            </a:r>
          </a:p>
          <a:p>
            <a:r>
              <a:rPr lang="nb-NO" sz="3200" b="1" dirty="0"/>
              <a:t>	</a:t>
            </a:r>
            <a:r>
              <a:rPr lang="nb-NO" sz="3200" b="1" dirty="0" smtClean="0"/>
              <a:t>	Rimelig god aldersfordeling.</a:t>
            </a:r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19999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0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555776" y="333375"/>
            <a:ext cx="33843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Medlemsutviklingen </a:t>
            </a:r>
            <a:endParaRPr lang="nb-NO" sz="2800" b="1" dirty="0">
              <a:solidFill>
                <a:schemeClr val="bg1"/>
              </a:solidFill>
            </a:endParaRPr>
          </a:p>
        </p:txBody>
      </p:sp>
      <p:sp>
        <p:nvSpPr>
          <p:cNvPr id="28" name="TekstSylinder 27"/>
          <p:cNvSpPr txBox="1"/>
          <p:nvPr/>
        </p:nvSpPr>
        <p:spPr>
          <a:xfrm>
            <a:off x="565370" y="1052736"/>
            <a:ext cx="6686446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Arial Black" pitchFamily="34" charset="0"/>
              </a:rPr>
              <a:t>Medlemsutviklingen  fra 2007 hele distrikt 2260</a:t>
            </a:r>
          </a:p>
          <a:p>
            <a:endParaRPr lang="nb-NO" dirty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År			Antall medlemmer	Endring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2005 – 2006			2136		-13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2006 – 2007			2130		-6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2007 – 2008			2123 		-7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2008 – 2009			2118		-5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2009 – 2010			2063		-55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2010 – 2011			1989		-74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2011 – 2012			1919		-</a:t>
            </a:r>
            <a:r>
              <a:rPr lang="nb-NO" dirty="0" smtClean="0">
                <a:latin typeface="Arial Black" pitchFamily="34" charset="0"/>
              </a:rPr>
              <a:t>70</a:t>
            </a:r>
          </a:p>
          <a:p>
            <a:endParaRPr lang="nb-NO" dirty="0" smtClean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2013 – 2014			1831		-88</a:t>
            </a:r>
            <a:endParaRPr lang="nb-NO" dirty="0" smtClean="0">
              <a:latin typeface="Arial Black" pitchFamily="34" charset="0"/>
            </a:endParaRPr>
          </a:p>
          <a:p>
            <a:endParaRPr lang="nb-NO" dirty="0">
              <a:latin typeface="Arial Black" pitchFamily="34" charset="0"/>
            </a:endParaRPr>
          </a:p>
          <a:p>
            <a:r>
              <a:rPr lang="nb-NO" dirty="0" smtClean="0">
                <a:latin typeface="Arial Black" pitchFamily="34" charset="0"/>
              </a:rPr>
              <a:t>						</a:t>
            </a:r>
            <a:r>
              <a:rPr lang="nb-NO" dirty="0" smtClean="0">
                <a:latin typeface="Arial Black" pitchFamily="34" charset="0"/>
              </a:rPr>
              <a:t>-</a:t>
            </a:r>
            <a:r>
              <a:rPr lang="nb-NO" dirty="0" smtClean="0">
                <a:latin typeface="Arial Black" pitchFamily="34" charset="0"/>
              </a:rPr>
              <a:t>318</a:t>
            </a:r>
            <a:endParaRPr lang="nb-NO" dirty="0">
              <a:latin typeface="Arial Black" pitchFamily="34" charset="0"/>
            </a:endParaRPr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0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107504" y="1101725"/>
            <a:ext cx="32789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/>
              <a:t>Hvordan få nye medlemmer?</a:t>
            </a:r>
          </a:p>
          <a:p>
            <a:endParaRPr lang="nb-NO" sz="3200" b="1" dirty="0" smtClean="0"/>
          </a:p>
          <a:p>
            <a:r>
              <a:rPr lang="nb-NO" sz="3200" b="1" dirty="0"/>
              <a:t>	</a:t>
            </a:r>
            <a:endParaRPr lang="nb-NO" sz="3200" b="1" dirty="0"/>
          </a:p>
        </p:txBody>
      </p:sp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257154"/>
              </p:ext>
            </p:extLst>
          </p:nvPr>
        </p:nvGraphicFramePr>
        <p:xfrm>
          <a:off x="1347032" y="2132856"/>
          <a:ext cx="6393319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922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107504" y="2348880"/>
            <a:ext cx="898675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smtClean="0"/>
              <a:t>Klubbenes mål for </a:t>
            </a:r>
            <a:r>
              <a:rPr lang="nb-NO" sz="2400" b="1" dirty="0" err="1" smtClean="0"/>
              <a:t>rotaryåret</a:t>
            </a:r>
            <a:r>
              <a:rPr lang="nb-NO" sz="2400" b="1" dirty="0" smtClean="0"/>
              <a:t> 2014 – 2015</a:t>
            </a:r>
          </a:p>
          <a:p>
            <a:r>
              <a:rPr lang="nb-NO" sz="2400" b="1" dirty="0" smtClean="0"/>
              <a:t>Ved </a:t>
            </a:r>
            <a:r>
              <a:rPr lang="nb-NO" sz="2400" b="1" dirty="0" err="1" smtClean="0"/>
              <a:t>rotaryårets</a:t>
            </a:r>
            <a:r>
              <a:rPr lang="nb-NO" sz="2400" b="1" dirty="0" smtClean="0"/>
              <a:t> slutt				</a:t>
            </a:r>
            <a:r>
              <a:rPr lang="nb-NO" sz="2400" b="1" dirty="0" smtClean="0"/>
              <a:t>	1.975 </a:t>
            </a:r>
            <a:r>
              <a:rPr lang="nb-NO" sz="2400" b="1" dirty="0" smtClean="0"/>
              <a:t>medlemmer</a:t>
            </a:r>
          </a:p>
          <a:p>
            <a:endParaRPr lang="nb-NO" sz="2400" b="1" dirty="0"/>
          </a:p>
          <a:p>
            <a:r>
              <a:rPr lang="nb-NO" sz="2400" b="1" dirty="0" smtClean="0"/>
              <a:t>Antall medlemmer ved </a:t>
            </a:r>
            <a:r>
              <a:rPr lang="nb-NO" sz="2400" b="1" dirty="0" err="1" smtClean="0"/>
              <a:t>rotaryårets</a:t>
            </a:r>
            <a:r>
              <a:rPr lang="nb-NO" sz="2400" b="1" dirty="0" smtClean="0"/>
              <a:t> </a:t>
            </a:r>
            <a:r>
              <a:rPr lang="nb-NO" sz="2400" b="1" dirty="0" smtClean="0"/>
              <a:t>begynnelse</a:t>
            </a:r>
            <a:r>
              <a:rPr lang="nb-NO" sz="2400" b="1" dirty="0" smtClean="0"/>
              <a:t>	1.831           «</a:t>
            </a:r>
          </a:p>
          <a:p>
            <a:endParaRPr lang="nb-NO" sz="2400" b="1" dirty="0"/>
          </a:p>
          <a:p>
            <a:r>
              <a:rPr lang="nb-NO" sz="2400" b="1" dirty="0" smtClean="0"/>
              <a:t>Nødvendig vekst					   144           «</a:t>
            </a:r>
          </a:p>
          <a:p>
            <a:endParaRPr lang="nb-NO" sz="2400" b="1" dirty="0"/>
          </a:p>
          <a:p>
            <a:r>
              <a:rPr lang="nb-NO" sz="2400" b="1" dirty="0" smtClean="0"/>
              <a:t>Nødvendig vekst pr klubb				        3          «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15925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816890" y="2420888"/>
            <a:ext cx="611738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Når du skal presentere dette for klubben og hva dere må gjøre</a:t>
            </a:r>
          </a:p>
          <a:p>
            <a:endParaRPr lang="nb-NO" b="1" dirty="0"/>
          </a:p>
          <a:p>
            <a:pPr algn="ctr"/>
            <a:r>
              <a:rPr lang="nb-NO" b="1" dirty="0" smtClean="0"/>
              <a:t>	</a:t>
            </a:r>
            <a:r>
              <a:rPr lang="nb-NO" sz="3200" b="1" dirty="0" smtClean="0"/>
              <a:t>Husk at noen slutter.</a:t>
            </a:r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136899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816890" y="2420888"/>
            <a:ext cx="7747442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Distriktets minimumsmål:</a:t>
            </a:r>
          </a:p>
          <a:p>
            <a:endParaRPr lang="nb-NO" b="1" dirty="0" smtClean="0"/>
          </a:p>
          <a:p>
            <a:endParaRPr lang="nb-NO" b="1" dirty="0"/>
          </a:p>
          <a:p>
            <a:pPr algn="ctr"/>
            <a:r>
              <a:rPr lang="nb-NO" b="1" dirty="0" smtClean="0"/>
              <a:t>	</a:t>
            </a:r>
            <a:r>
              <a:rPr lang="nb-NO" sz="3200" b="1" dirty="0" smtClean="0"/>
              <a:t>Ingen klubber skal ha nedgang i </a:t>
            </a:r>
          </a:p>
          <a:p>
            <a:pPr algn="ctr"/>
            <a:r>
              <a:rPr lang="nb-NO" sz="3200" b="1" dirty="0" smtClean="0"/>
              <a:t>antall medlemmer </a:t>
            </a:r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5178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816890" y="2420888"/>
            <a:ext cx="7747442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Distriktets minimumsmål:</a:t>
            </a:r>
          </a:p>
          <a:p>
            <a:endParaRPr lang="nb-NO" b="1" dirty="0" smtClean="0"/>
          </a:p>
          <a:p>
            <a:endParaRPr lang="nb-NO" b="1" dirty="0"/>
          </a:p>
          <a:p>
            <a:pPr algn="ctr"/>
            <a:r>
              <a:rPr lang="nb-NO" b="1" dirty="0" smtClean="0"/>
              <a:t>	</a:t>
            </a:r>
            <a:r>
              <a:rPr lang="nb-NO" sz="3200" b="1" dirty="0" smtClean="0"/>
              <a:t>Ingen klubber skal ha nedgang i </a:t>
            </a:r>
          </a:p>
          <a:p>
            <a:pPr algn="ctr"/>
            <a:r>
              <a:rPr lang="nb-NO" sz="3200" b="1" dirty="0" smtClean="0"/>
              <a:t>antall medlemmer </a:t>
            </a:r>
            <a:endParaRPr lang="nb-NO" sz="3200" b="1" dirty="0"/>
          </a:p>
        </p:txBody>
      </p:sp>
      <p:sp>
        <p:nvSpPr>
          <p:cNvPr id="5" name="TekstSylinder 4"/>
          <p:cNvSpPr txBox="1"/>
          <p:nvPr/>
        </p:nvSpPr>
        <p:spPr>
          <a:xfrm>
            <a:off x="2699792" y="5301208"/>
            <a:ext cx="4755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Ut fra erfaringstall må hver klubb minimum</a:t>
            </a:r>
          </a:p>
          <a:p>
            <a:r>
              <a:rPr lang="nb-NO" b="1" dirty="0" smtClean="0"/>
              <a:t>Rekruttere 3 medlemmer eller redusere avgang.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42526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816890" y="2420888"/>
            <a:ext cx="7567841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Dette gjør oss optimistiske:</a:t>
            </a:r>
          </a:p>
          <a:p>
            <a:endParaRPr lang="nb-NO" b="1" dirty="0"/>
          </a:p>
          <a:p>
            <a:r>
              <a:rPr lang="nb-NO" sz="3200" b="1" dirty="0" smtClean="0"/>
              <a:t>21 av distriktets 51 klubber hadde ikke </a:t>
            </a:r>
          </a:p>
          <a:p>
            <a:r>
              <a:rPr lang="nb-NO" sz="3200" b="1" dirty="0" smtClean="0"/>
              <a:t>nedgang forrige år</a:t>
            </a:r>
          </a:p>
          <a:p>
            <a:endParaRPr lang="nb-NO" sz="3200" b="1" dirty="0"/>
          </a:p>
          <a:p>
            <a:r>
              <a:rPr lang="nb-NO" sz="3200" b="1" dirty="0" smtClean="0"/>
              <a:t>12 av disse klarte å øke medlemsbestanden</a:t>
            </a:r>
          </a:p>
          <a:p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9259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816890" y="2420888"/>
            <a:ext cx="7567841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Dette gjør oss optimistiske:</a:t>
            </a:r>
          </a:p>
          <a:p>
            <a:endParaRPr lang="nb-NO" b="1" dirty="0"/>
          </a:p>
          <a:p>
            <a:r>
              <a:rPr lang="nb-NO" sz="3200" b="1" dirty="0" smtClean="0"/>
              <a:t>21 av distriktets 51 klubber hadde ikke </a:t>
            </a:r>
          </a:p>
          <a:p>
            <a:r>
              <a:rPr lang="nb-NO" sz="3200" b="1" dirty="0" smtClean="0"/>
              <a:t>nedgang forrige år</a:t>
            </a:r>
          </a:p>
          <a:p>
            <a:endParaRPr lang="nb-NO" sz="3200" b="1" dirty="0"/>
          </a:p>
          <a:p>
            <a:r>
              <a:rPr lang="nb-NO" sz="3200" b="1" dirty="0" smtClean="0"/>
              <a:t>12 av disse klarte å øke medlemsbestanden</a:t>
            </a:r>
          </a:p>
          <a:p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32026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1382260" y="3068960"/>
            <a:ext cx="64116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400" b="1" dirty="0" smtClean="0"/>
              <a:t>Hvordan redusere avgang?</a:t>
            </a:r>
          </a:p>
          <a:p>
            <a:endParaRPr lang="nb-NO" sz="4400" b="1" dirty="0"/>
          </a:p>
          <a:p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22694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39552" y="260648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MAL FOR MEDLEMSREKRUTTERING</a:t>
            </a:r>
            <a:endParaRPr lang="nb-NO" dirty="0"/>
          </a:p>
        </p:txBody>
      </p:sp>
      <p:graphicFrame>
        <p:nvGraphicFramePr>
          <p:cNvPr id="23" name="Group 2"/>
          <p:cNvGraphicFramePr>
            <a:graphicFrameLocks noGrp="1"/>
          </p:cNvGraphicFramePr>
          <p:nvPr/>
        </p:nvGraphicFramePr>
        <p:xfrm>
          <a:off x="0" y="0"/>
          <a:ext cx="9144000" cy="1080913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8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7399"/>
                    </a:solidFill>
                  </a:tcPr>
                </a:tc>
              </a:tr>
            </a:tbl>
          </a:graphicData>
        </a:graphic>
      </p:graphicFrame>
      <p:pic>
        <p:nvPicPr>
          <p:cNvPr id="24" name="Picture 8" descr="hodevenstr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624"/>
            <a:ext cx="11307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086600" y="765175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600" b="1">
                <a:solidFill>
                  <a:schemeClr val="bg1"/>
                </a:solidFill>
              </a:rPr>
              <a:t>Rotary Distrikt 2260</a:t>
            </a:r>
            <a:endParaRPr lang="nb-NO" sz="1600" b="1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107531" y="265123"/>
            <a:ext cx="45390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800" b="1" dirty="0" smtClean="0">
                <a:solidFill>
                  <a:schemeClr val="bg1"/>
                </a:solidFill>
              </a:rPr>
              <a:t>Medlemsseminar sept.2014 </a:t>
            </a: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56339"/>
            <a:ext cx="585714" cy="78037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1382260" y="3068960"/>
            <a:ext cx="698370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400" b="1" dirty="0" smtClean="0"/>
              <a:t>Hvordan få nye medlemmer?</a:t>
            </a:r>
          </a:p>
          <a:p>
            <a:endParaRPr lang="nb-NO" sz="4400" b="1" dirty="0"/>
          </a:p>
          <a:p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42722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244</Words>
  <Application>Microsoft Office PowerPoint</Application>
  <PresentationFormat>Skjermfremvisning (4:3)</PresentationFormat>
  <Paragraphs>122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Eier</dc:creator>
  <cp:lastModifiedBy>Åge Bjor</cp:lastModifiedBy>
  <cp:revision>52</cp:revision>
  <dcterms:created xsi:type="dcterms:W3CDTF">2012-08-10T11:31:12Z</dcterms:created>
  <dcterms:modified xsi:type="dcterms:W3CDTF">2014-09-03T08:43:41Z</dcterms:modified>
</cp:coreProperties>
</file>